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408" autoAdjust="0"/>
  </p:normalViewPr>
  <p:slideViewPr>
    <p:cSldViewPr snapToGrid="0">
      <p:cViewPr varScale="1">
        <p:scale>
          <a:sx n="122" d="100"/>
          <a:sy n="122" d="100"/>
        </p:scale>
        <p:origin x="809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9C51C-C006-CA8F-186F-8A760EFE3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2C1235-892E-2AF1-10D0-F5FEC7E35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022E9-8BE2-9566-5105-C8B72918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11CBA-5101-218D-4559-3290DCD00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D586F-DF2B-80BF-CA9D-63F50E62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10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62CE1-CAC3-BF69-88A5-B42FC5C8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2ACAB-C2DD-5BE1-EC15-2A408A084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7499E-C1F1-CF96-DF52-4CE85F20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57796-346F-7C6A-4363-9F3ADAA2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B48F1-ED9D-9E4D-5B35-4DEF481F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6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05457-19BB-CC25-924B-8328BA955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AA607-6C24-609B-8B24-01DA8872B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FB9118-7217-363A-1962-1C9F4EA4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36546-F8EA-23CA-6174-32F19076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887DA-7AFA-DE35-93DC-C458C5A9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54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02746-7802-E27B-0312-782C4C6E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08198-5893-12E1-6E6B-DBD24344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F5689-217E-34D5-19C3-E470C0E1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CEFD6-D43E-E4BE-128C-A1EA24A6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AE2C8-3A27-5020-D861-5026FDF6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D8144-BAAD-B7D1-30D1-C3F64D12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75916-6468-1987-87C1-C3368C06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08763-AB11-6E56-E478-D8029819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54083-96F2-9991-06D7-F90F0AD2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6D8B9-F572-8F96-2F3E-30470FED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3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22C-C782-E9E6-88CD-0774B457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3902B-8BD9-799F-2F5B-2D41F317C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BDB92-9C97-42B8-A9EB-E852F1116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32913E-3790-29F2-6D87-91C62E78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49FB9-F089-D6AF-BB07-67AE6118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18A18-5A1C-290D-DB20-B49E9F05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8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80120-B8C2-F440-39AC-9B4F72F2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60EBC-5472-6913-3CDD-D93B2CBD6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4FEAF3-7BF7-2045-9AD2-DE69E0F45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7C6AF-B5E2-4BE2-9468-0AF12624E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70BCC1-F2D2-99B7-070F-8D31795BE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7AD84F-3784-C347-FB19-7BFBB71C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1948FB-8B90-3F50-2FAC-C2A084B4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45CA4E-E134-33AD-F990-D199330B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8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F5994-E5A5-92B7-4524-38F60D28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6D841-71B2-E263-94F3-BBCADD1D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217627-494C-4264-06B6-34FF2B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8787-16C3-817A-D119-B2635C65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6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54C481-B6AA-DA6A-6DEA-588654E8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60D52E-DD14-701D-8BAC-F473B5DB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4340C-4812-CD33-22B8-AC9CBE0D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9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3D72F-4804-6B35-F166-A7691630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6785C-0ACE-9C68-68EF-52C3C46E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58A9B4-65A0-AFCC-D748-3A2B7D67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4C5CE-388D-E970-7E98-13650C30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E81C0-EE60-2804-BF9B-2B32AFBC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E0B9D7-21FB-9010-A97B-9BB4405F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6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262FB-6B3B-AFBD-3AFD-556C8D00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FDA84C-AE40-0FC5-AC8E-8E4E318D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C93803-7B7D-B5A6-B85A-D84C034D3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A2680-44EE-212D-249B-2BDCDCD6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3907B-3F96-EE17-DDFD-CD85F11C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AFF84-4DE4-FFA6-63D4-0D1AFEB2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3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81B6D8-78E8-9454-DBC7-5ABFE5FD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4A4AC-54D5-69D9-21E8-E59B241D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5BF0D-4221-E44B-0478-F01964EF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98DAB2-B839-433B-B9AD-13CAA62C5852}" type="datetimeFigureOut">
              <a:rPr lang="ko-KR" altLang="en-US" smtClean="0"/>
              <a:t>2025-11-08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AA04D-B7C9-C3D6-EF8F-9BE9F5BDC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C3200-50CD-0DA4-13CA-9078DA065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13332-6DA3-470C-8990-5EB9E6DD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C1F4-DB01-7418-0384-7ACB5DEF1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2DGP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1</a:t>
            </a:r>
            <a:r>
              <a:rPr lang="ko-KR" altLang="en-US" dirty="0">
                <a:latin typeface="+mj-ea"/>
              </a:rPr>
              <a:t>차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EA3513-9E91-EADF-D4DC-46B151267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r>
              <a:rPr lang="en-US" altLang="ko-KR" dirty="0">
                <a:latin typeface="Neo둥근모 Pro" panose="02010503060201040203" pitchFamily="2" charset="-127"/>
                <a:ea typeface="Neo둥근모 Pro" panose="02010503060201040203" pitchFamily="2" charset="-127"/>
              </a:rPr>
              <a:t>Wall World</a:t>
            </a:r>
          </a:p>
          <a:p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게임공학과 </a:t>
            </a:r>
            <a:r>
              <a:rPr lang="en-US" altLang="ko-KR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2022182025 </a:t>
            </a:r>
            <a:r>
              <a:rPr lang="ko-KR" altLang="en-US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윤지훈</a:t>
            </a:r>
          </a:p>
        </p:txBody>
      </p:sp>
    </p:spTree>
    <p:extLst>
      <p:ext uri="{BB962C8B-B14F-4D97-AF65-F5344CB8AC3E}">
        <p14:creationId xmlns:p14="http://schemas.microsoft.com/office/powerpoint/2010/main" val="276028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디지털 합성, 3D 모델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C79CE6-648B-9130-7EBB-2D2A7F0E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1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DB3A36-9136-442F-7C87-A97F572D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5200" dirty="0">
                <a:solidFill>
                  <a:srgbClr val="FFFFFF"/>
                </a:solidFill>
              </a:rPr>
              <a:t>게임 컨셉</a:t>
            </a:r>
            <a:br>
              <a:rPr lang="en-US" altLang="ko-KR" sz="5200" dirty="0">
                <a:solidFill>
                  <a:srgbClr val="FFFFFF"/>
                </a:solidFill>
              </a:rPr>
            </a:b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원본 </a:t>
            </a:r>
            <a:r>
              <a:rPr lang="ko-KR" altLang="en-US" sz="2400" dirty="0" err="1">
                <a:solidFill>
                  <a:srgbClr val="FFFFFF"/>
                </a:solidFill>
              </a:rPr>
              <a:t>게임명</a:t>
            </a:r>
            <a:r>
              <a:rPr lang="en-US" altLang="ko-KR" sz="2400" dirty="0">
                <a:solidFill>
                  <a:srgbClr val="FFFFFF"/>
                </a:solidFill>
              </a:rPr>
              <a:t>: Wall World</a:t>
            </a:r>
            <a:endParaRPr lang="en-US" altLang="ko-KR" sz="5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D4DB3-DD39-F2B0-5A0E-A9853CA98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909047"/>
            <a:ext cx="8760510" cy="3070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buNone/>
            </a:pPr>
            <a:r>
              <a:rPr lang="ko-KR" altLang="en-US" sz="2400" dirty="0" err="1">
                <a:solidFill>
                  <a:srgbClr val="FFFFFF"/>
                </a:solidFill>
              </a:rPr>
              <a:t>스파이더를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altLang="en-US" sz="2400" dirty="0">
                <a:solidFill>
                  <a:srgbClr val="FFFFFF"/>
                </a:solidFill>
              </a:rPr>
              <a:t>타고  벽을 오르내리며 광물을 채굴하고</a:t>
            </a:r>
            <a:r>
              <a:rPr lang="en-US" altLang="ko-KR" sz="2400" dirty="0">
                <a:solidFill>
                  <a:srgbClr val="FFFFFF"/>
                </a:solidFill>
              </a:rPr>
              <a:t>,</a:t>
            </a: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장비를 업그레이드 해 몰려오는 적을 막고</a:t>
            </a:r>
            <a:br>
              <a:rPr lang="en-US" altLang="ko-KR" sz="2400" dirty="0">
                <a:solidFill>
                  <a:srgbClr val="FFFFFF"/>
                </a:solidFill>
              </a:rPr>
            </a:br>
            <a:r>
              <a:rPr lang="ko-KR" altLang="en-US" sz="2400" dirty="0">
                <a:solidFill>
                  <a:srgbClr val="FFFFFF"/>
                </a:solidFill>
              </a:rPr>
              <a:t>목적지까지 이동하는 게임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2400" dirty="0">
              <a:solidFill>
                <a:srgbClr val="FFFFFF"/>
              </a:solidFill>
            </a:endParaRPr>
          </a:p>
          <a:p>
            <a:pPr marL="0" indent="0" latinLnBrk="0">
              <a:buNone/>
            </a:pPr>
            <a:r>
              <a:rPr lang="ko-KR" altLang="en-US" sz="2400" dirty="0">
                <a:solidFill>
                  <a:srgbClr val="FFFFFF"/>
                </a:solidFill>
              </a:rPr>
              <a:t>채굴과 </a:t>
            </a:r>
            <a:r>
              <a:rPr lang="ko-KR" altLang="en-US" sz="2400" dirty="0" err="1">
                <a:solidFill>
                  <a:srgbClr val="FFFFFF"/>
                </a:solidFill>
              </a:rPr>
              <a:t>로그라이트</a:t>
            </a:r>
            <a:r>
              <a:rPr lang="ko-KR" altLang="en-US" sz="2400" dirty="0">
                <a:solidFill>
                  <a:srgbClr val="FFFFFF"/>
                </a:solidFill>
              </a:rPr>
              <a:t> 방식을 통한 스펙 강화로 이전 </a:t>
            </a:r>
            <a:r>
              <a:rPr lang="ko-KR" altLang="en-US" sz="2400" dirty="0" err="1">
                <a:solidFill>
                  <a:srgbClr val="FFFFFF"/>
                </a:solidFill>
              </a:rPr>
              <a:t>회차</a:t>
            </a:r>
            <a:r>
              <a:rPr lang="ko-KR" altLang="en-US" sz="2400" dirty="0">
                <a:solidFill>
                  <a:srgbClr val="FFFFFF"/>
                </a:solidFill>
              </a:rPr>
              <a:t> 플레이의 한계점을 돌파하는 것이 게임의 주 재미 요소이다</a:t>
            </a:r>
            <a:r>
              <a:rPr lang="en-US" altLang="ko-KR" sz="2400" dirty="0">
                <a:solidFill>
                  <a:srgbClr val="FFFFFF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6AC8D-17E7-805A-30E9-785FFE3C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19" y="-45239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DF2A4-04DD-AC74-21C7-88AB2D38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19" y="1155501"/>
            <a:ext cx="10515600" cy="107171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>
                <a:solidFill>
                  <a:schemeClr val="bg1"/>
                </a:solidFill>
              </a:rPr>
              <a:t>스파이더를</a:t>
            </a:r>
            <a:r>
              <a:rPr lang="ko-KR" altLang="en-US" dirty="0">
                <a:solidFill>
                  <a:schemeClr val="bg1"/>
                </a:solidFill>
              </a:rPr>
              <a:t> 타고 이동하며 광산 위치 탐색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광산 발견 시 채굴 모드로 들어가며 플레이어 캐릭터 조작 변경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6BAD8B-7F9F-9FD5-B3F8-0ED6278D0443}"/>
              </a:ext>
            </a:extLst>
          </p:cNvPr>
          <p:cNvGrpSpPr/>
          <p:nvPr/>
        </p:nvGrpSpPr>
        <p:grpSpPr>
          <a:xfrm>
            <a:off x="202419" y="2397490"/>
            <a:ext cx="2352401" cy="4256489"/>
            <a:chOff x="1" y="-1"/>
            <a:chExt cx="2352401" cy="42564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BBC729-1AB0-8870-2EE1-CD4AEDEAB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7493"/>
            <a:stretch>
              <a:fillRect/>
            </a:stretch>
          </p:blipFill>
          <p:spPr>
            <a:xfrm>
              <a:off x="1" y="-1"/>
              <a:ext cx="2352401" cy="425648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BD1E4D-1FC6-F255-98DC-394E65159C77}"/>
                </a:ext>
              </a:extLst>
            </p:cNvPr>
            <p:cNvSpPr/>
            <p:nvPr/>
          </p:nvSpPr>
          <p:spPr>
            <a:xfrm>
              <a:off x="1543420" y="1939022"/>
              <a:ext cx="380186" cy="345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EE68EDE-0349-EBB8-40CC-F71574BB0134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050638" y="2111822"/>
              <a:ext cx="49278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423E7-FF35-4E31-A1C7-8EF52492DB6A}"/>
                </a:ext>
              </a:extLst>
            </p:cNvPr>
            <p:cNvSpPr txBox="1"/>
            <p:nvPr/>
          </p:nvSpPr>
          <p:spPr>
            <a:xfrm>
              <a:off x="196927" y="1939022"/>
              <a:ext cx="849829" cy="77292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광산 표시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AA52EC-A9D1-4CF0-C226-AF9B3F7AEE73}"/>
              </a:ext>
            </a:extLst>
          </p:cNvPr>
          <p:cNvGrpSpPr/>
          <p:nvPr/>
        </p:nvGrpSpPr>
        <p:grpSpPr>
          <a:xfrm>
            <a:off x="2521517" y="3300166"/>
            <a:ext cx="2223790" cy="1957559"/>
            <a:chOff x="2554820" y="1072437"/>
            <a:chExt cx="2223790" cy="1957559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89D56FD1-1115-DA63-AC7D-03841D818709}"/>
                </a:ext>
              </a:extLst>
            </p:cNvPr>
            <p:cNvSpPr/>
            <p:nvPr/>
          </p:nvSpPr>
          <p:spPr>
            <a:xfrm>
              <a:off x="3108084" y="1948218"/>
              <a:ext cx="1117262" cy="578808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4C12E0-F67C-54EB-E383-846E465E133F}"/>
                </a:ext>
              </a:extLst>
            </p:cNvPr>
            <p:cNvSpPr txBox="1"/>
            <p:nvPr/>
          </p:nvSpPr>
          <p:spPr>
            <a:xfrm>
              <a:off x="2554820" y="2629886"/>
              <a:ext cx="2223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채굴 모드 전환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394427-9AA8-BC49-100E-C4038D2F4E75}"/>
                </a:ext>
              </a:extLst>
            </p:cNvPr>
            <p:cNvSpPr txBox="1"/>
            <p:nvPr/>
          </p:nvSpPr>
          <p:spPr>
            <a:xfrm>
              <a:off x="2613293" y="1072437"/>
              <a:ext cx="2040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chemeClr val="bg1"/>
                  </a:solidFill>
                </a:rPr>
                <a:t>+</a:t>
              </a:r>
              <a:r>
                <a:rPr lang="ko-KR" altLang="en-US" i="1" dirty="0">
                  <a:solidFill>
                    <a:schemeClr val="bg1"/>
                  </a:solidFill>
                </a:rPr>
                <a:t>캐릭터 줌 인</a:t>
              </a:r>
              <a:br>
                <a:rPr lang="en-US" altLang="ko-KR" i="1" dirty="0">
                  <a:solidFill>
                    <a:schemeClr val="bg1"/>
                  </a:solidFill>
                </a:rPr>
              </a:br>
              <a:r>
                <a:rPr lang="en-US" altLang="ko-KR" i="1" dirty="0">
                  <a:solidFill>
                    <a:schemeClr val="bg1"/>
                  </a:solidFill>
                </a:rPr>
                <a:t>+</a:t>
              </a:r>
              <a:r>
                <a:rPr lang="ko-KR" altLang="en-US" i="1" dirty="0">
                  <a:solidFill>
                    <a:schemeClr val="bg1"/>
                  </a:solidFill>
                </a:rPr>
                <a:t>광산 맵 진입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02039-0713-E4B0-0416-DE77FC97AC90}"/>
              </a:ext>
            </a:extLst>
          </p:cNvPr>
          <p:cNvGrpSpPr/>
          <p:nvPr/>
        </p:nvGrpSpPr>
        <p:grpSpPr>
          <a:xfrm>
            <a:off x="4712003" y="2397490"/>
            <a:ext cx="7277578" cy="4280647"/>
            <a:chOff x="4914422" y="-1"/>
            <a:chExt cx="7277578" cy="42806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8595DA-98A4-C38B-DBE4-017EA772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422" y="-1"/>
              <a:ext cx="7277578" cy="42806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25824B-9A94-E4D7-2BE6-0B421BC71B98}"/>
                </a:ext>
              </a:extLst>
            </p:cNvPr>
            <p:cNvSpPr/>
            <p:nvPr/>
          </p:nvSpPr>
          <p:spPr>
            <a:xfrm>
              <a:off x="8472493" y="1678165"/>
              <a:ext cx="1335891" cy="10337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D4E2639-4F23-E1A1-9967-1944C05C6BE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9140439" y="1229046"/>
              <a:ext cx="196440" cy="4491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8F51EE-DD3C-3112-52D3-51249AEF81F6}"/>
                </a:ext>
              </a:extLst>
            </p:cNvPr>
            <p:cNvSpPr txBox="1"/>
            <p:nvPr/>
          </p:nvSpPr>
          <p:spPr>
            <a:xfrm>
              <a:off x="9008876" y="169761"/>
              <a:ext cx="2487543" cy="1030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스펙 업을 통한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ko-KR" altLang="en-US" dirty="0">
                  <a:solidFill>
                    <a:schemeClr val="bg1"/>
                  </a:solidFill>
                </a:rPr>
                <a:t>채굴 편의기능 추가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시추 레이저</a:t>
              </a:r>
              <a:r>
                <a:rPr lang="en-US" altLang="ko-KR" sz="1200" dirty="0">
                  <a:solidFill>
                    <a:schemeClr val="bg1"/>
                  </a:solidFill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</a:rPr>
                <a:t>폭탄 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03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71F2-B874-C134-345C-4BC594AC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DA394-B861-8D4E-1A4E-84619339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257078"/>
            <a:ext cx="9236512" cy="116432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085845-9F09-3558-ED4D-DD8B1F74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381" y="440935"/>
            <a:ext cx="5732047" cy="937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광산 내부 탐색 및 채굴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채굴한 광물은 모아서 </a:t>
            </a:r>
            <a:r>
              <a:rPr lang="ko-KR" altLang="en-US" sz="2400" dirty="0" err="1">
                <a:solidFill>
                  <a:schemeClr val="bg1"/>
                </a:solidFill>
              </a:rPr>
              <a:t>스파이더에</a:t>
            </a:r>
            <a:r>
              <a:rPr lang="ko-KR" altLang="en-US" sz="2400" dirty="0">
                <a:solidFill>
                  <a:schemeClr val="bg1"/>
                </a:solidFill>
              </a:rPr>
              <a:t> 저장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22196008-D496-3025-44CD-3A91C71FD922}"/>
              </a:ext>
            </a:extLst>
          </p:cNvPr>
          <p:cNvGrpSpPr/>
          <p:nvPr/>
        </p:nvGrpSpPr>
        <p:grpSpPr>
          <a:xfrm>
            <a:off x="413994" y="1659988"/>
            <a:ext cx="10730955" cy="2634969"/>
            <a:chOff x="413994" y="147918"/>
            <a:chExt cx="10733618" cy="2635623"/>
          </a:xfrm>
        </p:grpSpPr>
        <p:pic>
          <p:nvPicPr>
            <p:cNvPr id="13" name="그림 12" descr="스크린샷, 디지털 합성, 비디오 게임 소프트웨어, 3D 모델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7446072-7D74-4682-B3C2-5016D01C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965" y="582681"/>
              <a:ext cx="3164400" cy="1779614"/>
            </a:xfrm>
            <a:prstGeom prst="rect">
              <a:avLst/>
            </a:prstGeom>
          </p:spPr>
        </p:pic>
        <p:pic>
          <p:nvPicPr>
            <p:cNvPr id="21" name="그림 20" descr="스크린샷, PC 게임, 비디오 게임 소프트웨어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184C22A-853F-43DD-224F-67D42668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642" y="582680"/>
              <a:ext cx="2240339" cy="177961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651AE8-9E25-D37E-64C6-41676784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9258" y="582680"/>
              <a:ext cx="2444689" cy="1776305"/>
            </a:xfrm>
            <a:prstGeom prst="rect">
              <a:avLst/>
            </a:prstGeom>
          </p:spPr>
        </p:pic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A61BC7EA-D6BC-C99D-DF5F-7F7332920847}"/>
                </a:ext>
              </a:extLst>
            </p:cNvPr>
            <p:cNvSpPr/>
            <p:nvPr/>
          </p:nvSpPr>
          <p:spPr>
            <a:xfrm>
              <a:off x="4038273" y="1304683"/>
              <a:ext cx="660989" cy="34243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화살표: 오른쪽 205">
              <a:extLst>
                <a:ext uri="{FF2B5EF4-FFF2-40B4-BE49-F238E27FC236}">
                  <a16:creationId xmlns:a16="http://schemas.microsoft.com/office/drawing/2014/main" id="{FD918D5A-F166-B537-1207-D82170F09E2A}"/>
                </a:ext>
              </a:extLst>
            </p:cNvPr>
            <p:cNvSpPr/>
            <p:nvPr/>
          </p:nvSpPr>
          <p:spPr>
            <a:xfrm>
              <a:off x="7542361" y="1304683"/>
              <a:ext cx="660989" cy="34243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6604C01-1D80-1F08-6CEA-9E8FFDEA5A13}"/>
                </a:ext>
              </a:extLst>
            </p:cNvPr>
            <p:cNvSpPr txBox="1"/>
            <p:nvPr/>
          </p:nvSpPr>
          <p:spPr>
            <a:xfrm>
              <a:off x="1795019" y="2358985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</a:rPr>
                <a:t>채굴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B18E098-F718-9FF7-E752-7B739021E532}"/>
                </a:ext>
              </a:extLst>
            </p:cNvPr>
            <p:cNvSpPr txBox="1"/>
            <p:nvPr/>
          </p:nvSpPr>
          <p:spPr>
            <a:xfrm>
              <a:off x="5765665" y="2358985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흡입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783A00F-4803-969E-914F-2DCCC114F095}"/>
                </a:ext>
              </a:extLst>
            </p:cNvPr>
            <p:cNvSpPr txBox="1"/>
            <p:nvPr/>
          </p:nvSpPr>
          <p:spPr>
            <a:xfrm>
              <a:off x="9376456" y="2355719"/>
              <a:ext cx="710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저장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1C311FA1-71B8-2709-5DE0-59594900F0E1}"/>
                </a:ext>
              </a:extLst>
            </p:cNvPr>
            <p:cNvSpPr txBox="1"/>
            <p:nvPr/>
          </p:nvSpPr>
          <p:spPr>
            <a:xfrm>
              <a:off x="567965" y="213348"/>
              <a:ext cx="2097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채굴 작업의 흐름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1ECFA32-A8DB-4EAD-9255-DD8DD914F025}"/>
                </a:ext>
              </a:extLst>
            </p:cNvPr>
            <p:cNvSpPr/>
            <p:nvPr/>
          </p:nvSpPr>
          <p:spPr>
            <a:xfrm>
              <a:off x="413994" y="147918"/>
              <a:ext cx="10733618" cy="263562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9B74AA30-87BB-884E-C44C-86E9A5B5B723}"/>
              </a:ext>
            </a:extLst>
          </p:cNvPr>
          <p:cNvGrpSpPr/>
          <p:nvPr/>
        </p:nvGrpSpPr>
        <p:grpSpPr>
          <a:xfrm>
            <a:off x="336551" y="4821812"/>
            <a:ext cx="3421840" cy="1712940"/>
            <a:chOff x="497291" y="3060109"/>
            <a:chExt cx="3711628" cy="1951315"/>
          </a:xfrm>
        </p:grpSpPr>
        <p:pic>
          <p:nvPicPr>
            <p:cNvPr id="7" name="그림 6" descr="스크린샷, PC 게임, 비디오 게임 소프트웨어, 디지털 합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6E72014-F43A-F5E2-23EF-3B9BDFCAD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965" y="3065930"/>
              <a:ext cx="2463825" cy="1532379"/>
            </a:xfrm>
            <a:prstGeom prst="rect">
              <a:avLst/>
            </a:prstGeom>
          </p:spPr>
        </p:pic>
        <p:pic>
          <p:nvPicPr>
            <p:cNvPr id="9" name="그림 8" descr="텍스트, 스크린샷, 만화 영화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CEACB53-A23D-4C20-BDF0-0D42A585A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5668" y="3060109"/>
              <a:ext cx="1083251" cy="1532379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E56CC96-A5E9-3170-F5D5-FE390EF752E8}"/>
                </a:ext>
              </a:extLst>
            </p:cNvPr>
            <p:cNvSpPr txBox="1"/>
            <p:nvPr/>
          </p:nvSpPr>
          <p:spPr>
            <a:xfrm>
              <a:off x="497291" y="4601659"/>
              <a:ext cx="2784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보유 장비 업그레이드</a:t>
              </a: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73E21C32-7767-18FD-AE4C-E22D2A283E90}"/>
                </a:ext>
              </a:extLst>
            </p:cNvPr>
            <p:cNvSpPr/>
            <p:nvPr/>
          </p:nvSpPr>
          <p:spPr>
            <a:xfrm>
              <a:off x="567965" y="3065931"/>
              <a:ext cx="3640954" cy="194549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45BBE229-6FBB-AB02-D23D-61FD9B74AA09}"/>
              </a:ext>
            </a:extLst>
          </p:cNvPr>
          <p:cNvGrpSpPr/>
          <p:nvPr/>
        </p:nvGrpSpPr>
        <p:grpSpPr>
          <a:xfrm>
            <a:off x="4238811" y="4838694"/>
            <a:ext cx="2534284" cy="1707828"/>
            <a:chOff x="4363797" y="3065045"/>
            <a:chExt cx="2748906" cy="1946378"/>
          </a:xfrm>
        </p:grpSpPr>
        <p:pic>
          <p:nvPicPr>
            <p:cNvPr id="225" name="그림 224">
              <a:extLst>
                <a:ext uri="{FF2B5EF4-FFF2-40B4-BE49-F238E27FC236}">
                  <a16:creationId xmlns:a16="http://schemas.microsoft.com/office/drawing/2014/main" id="{D0C2732A-F9F6-36B0-C311-DEEA443E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2505" y="3071561"/>
              <a:ext cx="1253160" cy="1169974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278A296E-1F9C-FDC5-4ECE-AEDDBA08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9543" y="3065930"/>
              <a:ext cx="1253160" cy="1945493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CDE923F-317C-B110-88E4-4DFD934F9E5B}"/>
                </a:ext>
              </a:extLst>
            </p:cNvPr>
            <p:cNvSpPr txBox="1"/>
            <p:nvPr/>
          </p:nvSpPr>
          <p:spPr>
            <a:xfrm>
              <a:off x="4363797" y="4502907"/>
              <a:ext cx="1718937" cy="39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신규 장비</a:t>
              </a: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7899C735-98DE-9D47-EDEC-DFF66A48E32C}"/>
                </a:ext>
              </a:extLst>
            </p:cNvPr>
            <p:cNvSpPr/>
            <p:nvPr/>
          </p:nvSpPr>
          <p:spPr>
            <a:xfrm>
              <a:off x="4497058" y="3065045"/>
              <a:ext cx="2615645" cy="19463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BFBA6A1-2043-2239-7F8F-406DECA49931}"/>
              </a:ext>
            </a:extLst>
          </p:cNvPr>
          <p:cNvGrpSpPr/>
          <p:nvPr/>
        </p:nvGrpSpPr>
        <p:grpSpPr>
          <a:xfrm>
            <a:off x="7145888" y="4842457"/>
            <a:ext cx="4033101" cy="1704065"/>
            <a:chOff x="7249381" y="3054429"/>
            <a:chExt cx="4374654" cy="1967110"/>
          </a:xfrm>
        </p:grpSpPr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E1DC6EE1-F29A-B4F3-CB58-E3968C06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6289" y="3071423"/>
              <a:ext cx="2673651" cy="1950116"/>
            </a:xfrm>
            <a:prstGeom prst="rect">
              <a:avLst/>
            </a:prstGeom>
          </p:spPr>
        </p:pic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C09BACB3-FA74-D9C0-73EE-0E503DDB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0901" y="3054429"/>
              <a:ext cx="1423134" cy="1950117"/>
            </a:xfrm>
            <a:prstGeom prst="rect">
              <a:avLst/>
            </a:prstGeom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DB41FDB6-E916-A90D-F864-C3C2A15D0E7A}"/>
                </a:ext>
              </a:extLst>
            </p:cNvPr>
            <p:cNvSpPr txBox="1"/>
            <p:nvPr/>
          </p:nvSpPr>
          <p:spPr>
            <a:xfrm>
              <a:off x="7249381" y="4506471"/>
              <a:ext cx="1749200" cy="393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신규 무기</a:t>
              </a: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EB858D5D-031B-1488-4FEB-4152177365EB}"/>
                </a:ext>
              </a:extLst>
            </p:cNvPr>
            <p:cNvSpPr/>
            <p:nvPr/>
          </p:nvSpPr>
          <p:spPr>
            <a:xfrm>
              <a:off x="7431717" y="3073292"/>
              <a:ext cx="4192318" cy="194637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9F0A69F-D614-7941-FCBD-B5372C41DC80}"/>
              </a:ext>
            </a:extLst>
          </p:cNvPr>
          <p:cNvSpPr/>
          <p:nvPr/>
        </p:nvSpPr>
        <p:spPr>
          <a:xfrm>
            <a:off x="8509258" y="2947800"/>
            <a:ext cx="2444689" cy="926564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7930AFAA-831E-35D7-31B3-2D13DF1635F3}"/>
              </a:ext>
            </a:extLst>
          </p:cNvPr>
          <p:cNvSpPr/>
          <p:nvPr/>
        </p:nvSpPr>
        <p:spPr>
          <a:xfrm>
            <a:off x="8509257" y="2080237"/>
            <a:ext cx="2444689" cy="493602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F6A7C223-A556-BCFD-EA32-83A8A88917DC}"/>
              </a:ext>
            </a:extLst>
          </p:cNvPr>
          <p:cNvSpPr/>
          <p:nvPr/>
        </p:nvSpPr>
        <p:spPr>
          <a:xfrm>
            <a:off x="9490678" y="2574765"/>
            <a:ext cx="1463269" cy="372541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89EC4788-366A-A27A-D7D9-AD05A6924745}"/>
              </a:ext>
            </a:extLst>
          </p:cNvPr>
          <p:cNvSpPr/>
          <p:nvPr/>
        </p:nvSpPr>
        <p:spPr>
          <a:xfrm>
            <a:off x="8509258" y="2574472"/>
            <a:ext cx="467773" cy="372836"/>
          </a:xfrm>
          <a:prstGeom prst="rect">
            <a:avLst/>
          </a:prstGeom>
          <a:solidFill>
            <a:srgbClr val="64646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CD22209-F0D2-04FD-2AC4-E20CD3BC312F}"/>
              </a:ext>
            </a:extLst>
          </p:cNvPr>
          <p:cNvSpPr/>
          <p:nvPr/>
        </p:nvSpPr>
        <p:spPr>
          <a:xfrm>
            <a:off x="8996082" y="2579465"/>
            <a:ext cx="475545" cy="351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28BCA27-9C2F-1F2E-7397-BE9175AC62F6}"/>
              </a:ext>
            </a:extLst>
          </p:cNvPr>
          <p:cNvSpPr txBox="1"/>
          <p:nvPr/>
        </p:nvSpPr>
        <p:spPr>
          <a:xfrm>
            <a:off x="336551" y="44005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i="1" dirty="0">
                <a:solidFill>
                  <a:schemeClr val="bg1"/>
                </a:solidFill>
              </a:rPr>
              <a:t>* </a:t>
            </a:r>
            <a:r>
              <a:rPr lang="ko-KR" altLang="en-US" sz="1800" i="1" dirty="0">
                <a:solidFill>
                  <a:schemeClr val="bg1"/>
                </a:solidFill>
              </a:rPr>
              <a:t>스펙 업을 위한 유니크한 오브젝트 존재</a:t>
            </a:r>
            <a:endParaRPr lang="en-US" altLang="ko-KR" sz="1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FB4AD-AAFA-B535-B2FF-50416739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8" y="186522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(3)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A37456-65F3-A5F8-E841-15793865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928" y="328966"/>
            <a:ext cx="4207431" cy="1140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모은 자원을 통한 업그레이드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>
                <a:solidFill>
                  <a:schemeClr val="bg1"/>
                </a:solidFill>
              </a:rPr>
              <a:t>몬스터 웨이브 방어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스파이더</a:t>
            </a:r>
            <a:r>
              <a:rPr lang="ko-KR" altLang="en-US" sz="2400" dirty="0">
                <a:solidFill>
                  <a:schemeClr val="bg1"/>
                </a:solidFill>
              </a:rPr>
              <a:t> 파괴 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게임 오버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055F47-EE59-13DD-1E43-B1DF83FF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9" y="2007598"/>
            <a:ext cx="3846139" cy="24340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7E155E-4055-9816-218B-D43E3379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9" y="4594617"/>
            <a:ext cx="746175" cy="1438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73AEB-33FE-AD3D-61A0-E308D929F2CD}"/>
              </a:ext>
            </a:extLst>
          </p:cNvPr>
          <p:cNvSpPr txBox="1"/>
          <p:nvPr/>
        </p:nvSpPr>
        <p:spPr>
          <a:xfrm>
            <a:off x="1442282" y="5021580"/>
            <a:ext cx="280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좌측부터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체력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웨이브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실드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AA54B2-872F-ADAE-454A-FEEF2A1E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861" y="2007598"/>
            <a:ext cx="7158290" cy="40257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8E06CDD-F390-C32B-770D-E1C132B45266}"/>
              </a:ext>
            </a:extLst>
          </p:cNvPr>
          <p:cNvSpPr/>
          <p:nvPr/>
        </p:nvSpPr>
        <p:spPr>
          <a:xfrm>
            <a:off x="7246275" y="3115393"/>
            <a:ext cx="1888535" cy="1718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A83B26-2B53-7A03-2B2A-10701D131501}"/>
              </a:ext>
            </a:extLst>
          </p:cNvPr>
          <p:cNvSpPr/>
          <p:nvPr/>
        </p:nvSpPr>
        <p:spPr>
          <a:xfrm>
            <a:off x="9654042" y="2752390"/>
            <a:ext cx="227317" cy="477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225BB0-950C-19A6-5F18-4677F5CD6DD7}"/>
              </a:ext>
            </a:extLst>
          </p:cNvPr>
          <p:cNvSpPr/>
          <p:nvPr/>
        </p:nvSpPr>
        <p:spPr>
          <a:xfrm>
            <a:off x="9654041" y="4738185"/>
            <a:ext cx="227317" cy="28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DB2FB-A6A2-F387-B4EE-6C7AABBBDE5D}"/>
              </a:ext>
            </a:extLst>
          </p:cNvPr>
          <p:cNvSpPr txBox="1"/>
          <p:nvPr/>
        </p:nvSpPr>
        <p:spPr>
          <a:xfrm>
            <a:off x="5250480" y="2407019"/>
            <a:ext cx="228829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공중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몬스터와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지상 몬스터 존재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15FFAE-1541-7A2A-6038-2D75C0538737}"/>
              </a:ext>
            </a:extLst>
          </p:cNvPr>
          <p:cNvSpPr/>
          <p:nvPr/>
        </p:nvSpPr>
        <p:spPr>
          <a:xfrm>
            <a:off x="474849" y="4594617"/>
            <a:ext cx="3846138" cy="14387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1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09350-2BC5-358A-A922-831A2E87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BF33B-CFFC-3637-54D9-548E8441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8" y="186522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게임 진행 흐름 </a:t>
            </a:r>
            <a:r>
              <a:rPr lang="en-US" altLang="ko-KR" dirty="0">
                <a:solidFill>
                  <a:schemeClr val="bg1"/>
                </a:solidFill>
              </a:rPr>
              <a:t>(4)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C6D74-7B8B-B75E-0C39-DBCC5213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318" y="532957"/>
            <a:ext cx="5406448" cy="920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>
                <a:solidFill>
                  <a:schemeClr val="bg1"/>
                </a:solidFill>
              </a:rPr>
              <a:t>스파이더를</a:t>
            </a:r>
            <a:r>
              <a:rPr lang="ko-KR" altLang="en-US" sz="2400" dirty="0">
                <a:solidFill>
                  <a:schemeClr val="bg1"/>
                </a:solidFill>
              </a:rPr>
              <a:t> 타고 위아래로 이동하며 최종 목적지 도달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CC11A5-F0C7-42B7-2028-93B1C4D0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28" y="1512085"/>
            <a:ext cx="5832764" cy="3280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A8451-BA1F-4543-E0F3-6E597EC7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79" y="1508486"/>
            <a:ext cx="1360315" cy="1195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7C1CEE-DF25-8E5D-8368-C7C75A76D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779" y="3041179"/>
            <a:ext cx="3154891" cy="3283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DF3C1-FD31-6F76-35F7-568F5ED802AB}"/>
              </a:ext>
            </a:extLst>
          </p:cNvPr>
          <p:cNvSpPr txBox="1"/>
          <p:nvPr/>
        </p:nvSpPr>
        <p:spPr>
          <a:xfrm>
            <a:off x="416128" y="4939553"/>
            <a:ext cx="522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구름 장벽을 분기로 지역 난이도가 구분되며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구름 장벽 진입 시 특별 웨이브가 진행됨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해당 웨이브는 기존 게이지형 웨이브와 중첩 가능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36467-C472-F285-EAC8-76C8FBB3D175}"/>
              </a:ext>
            </a:extLst>
          </p:cNvPr>
          <p:cNvSpPr txBox="1"/>
          <p:nvPr/>
        </p:nvSpPr>
        <p:spPr>
          <a:xfrm>
            <a:off x="8326623" y="1507749"/>
            <a:ext cx="2393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지역 신규 광물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혹은 아래에서만 나오는 광물도 존재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F7641-8093-B7D5-D448-40BDF60880C1}"/>
              </a:ext>
            </a:extLst>
          </p:cNvPr>
          <p:cNvSpPr txBox="1"/>
          <p:nvPr/>
        </p:nvSpPr>
        <p:spPr>
          <a:xfrm>
            <a:off x="8190542" y="5678712"/>
            <a:ext cx="171912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최종 목적지에 도달한 모습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D6AC68-3479-2EA9-FB09-4C91766E9554}"/>
              </a:ext>
            </a:extLst>
          </p:cNvPr>
          <p:cNvSpPr/>
          <p:nvPr/>
        </p:nvSpPr>
        <p:spPr>
          <a:xfrm>
            <a:off x="416128" y="1518392"/>
            <a:ext cx="5832764" cy="46321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4B01BC-AD0D-F70D-DE28-CD971828B574}"/>
              </a:ext>
            </a:extLst>
          </p:cNvPr>
          <p:cNvSpPr/>
          <p:nvPr/>
        </p:nvSpPr>
        <p:spPr>
          <a:xfrm>
            <a:off x="6754779" y="1506623"/>
            <a:ext cx="3829339" cy="11971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18A066-47C4-1C24-C835-46000BCD45FD}"/>
              </a:ext>
            </a:extLst>
          </p:cNvPr>
          <p:cNvSpPr/>
          <p:nvPr/>
        </p:nvSpPr>
        <p:spPr>
          <a:xfrm>
            <a:off x="6754778" y="3045515"/>
            <a:ext cx="3154891" cy="32795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5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0116C-E72B-C5CF-333E-7CB93059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학교안심 받아쓰기 TTF B" panose="02000703000000000000" pitchFamily="2" charset="-127"/>
                <a:ea typeface="학교안심 받아쓰기 TTF B" panose="02000703000000000000" pitchFamily="2" charset="-127"/>
              </a:rPr>
              <a:t>개발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EDD6E-5712-68B1-0544-1DE004905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0107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1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리소스 수집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게임 루프와 플레이어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출력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2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벽면 따라 상하 이동하는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스파이더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 및 기본 충돌 검사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3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2D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타일맵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시스템과 채굴 메커니즘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4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시 광물 생성 및 플레이어가 흡입하는 물리 시스템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5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적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스폰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시스템과 기본 총 시스템을 통한 디펜스 전투 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6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채굴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페이즈와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방어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페이즈를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나누는 사이클 및 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UI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구현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7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 (-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업그레이드 시스템과 특수 무기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/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장비 시스템 구현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)</a:t>
            </a:r>
            <a:endParaRPr lang="ko-KR" altLang="en-US" sz="2000" dirty="0">
              <a:latin typeface="학교안심 받아쓰기 TTF L" panose="02000403000000000000" pitchFamily="2" charset="-127"/>
              <a:ea typeface="학교안심 받아쓰기 TTF L" panose="02000403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8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사운드 시스템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, (-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파티클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효과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추가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9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주차</a:t>
            </a:r>
            <a:r>
              <a:rPr lang="en-US" altLang="ko-KR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: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게임 </a:t>
            </a:r>
            <a:r>
              <a:rPr lang="ko-KR" altLang="en-US" sz="2000" dirty="0" err="1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밸런싱</a:t>
            </a:r>
            <a:r>
              <a:rPr lang="ko-KR" altLang="en-US" sz="2000" dirty="0">
                <a:latin typeface="학교안심 받아쓰기 TTF L" panose="02000403000000000000" pitchFamily="2" charset="-127"/>
                <a:ea typeface="학교안심 받아쓰기 TTF L" panose="02000403000000000000" pitchFamily="2" charset="-127"/>
              </a:rPr>
              <a:t> 및 버그 수정</a:t>
            </a:r>
          </a:p>
        </p:txBody>
      </p:sp>
    </p:spTree>
    <p:extLst>
      <p:ext uri="{BB962C8B-B14F-4D97-AF65-F5344CB8AC3E}">
        <p14:creationId xmlns:p14="http://schemas.microsoft.com/office/powerpoint/2010/main" val="3858845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xel font Only">
      <a:majorFont>
        <a:latin typeface="Neo둥근모 Pro"/>
        <a:ea typeface="Neo둥근모 Pro"/>
        <a:cs typeface=""/>
      </a:majorFont>
      <a:minorFont>
        <a:latin typeface="Neo둥근모 Pro"/>
        <a:ea typeface="Neo둥근모 Pr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</TotalTime>
  <Words>329</Words>
  <Application>Microsoft Office PowerPoint</Application>
  <PresentationFormat>와이드스크린</PresentationFormat>
  <Paragraphs>53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Neo둥근모 Pro</vt:lpstr>
      <vt:lpstr>학교안심 받아쓰기 TTF B</vt:lpstr>
      <vt:lpstr>학교안심 받아쓰기 TTF L</vt:lpstr>
      <vt:lpstr>Arial</vt:lpstr>
      <vt:lpstr>Office 테마</vt:lpstr>
      <vt:lpstr>2DGP 1차 프로젝트 발표</vt:lpstr>
      <vt:lpstr>게임 컨셉  원본 게임명: Wall World</vt:lpstr>
      <vt:lpstr>게임 진행 흐름 (1)</vt:lpstr>
      <vt:lpstr>게임 진행 흐름 (2)</vt:lpstr>
      <vt:lpstr>게임 진행 흐름 (3)</vt:lpstr>
      <vt:lpstr>게임 진행 흐름 (4)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지훈 윤</dc:creator>
  <cp:lastModifiedBy>지훈 윤</cp:lastModifiedBy>
  <cp:revision>3</cp:revision>
  <dcterms:created xsi:type="dcterms:W3CDTF">2025-09-27T01:30:14Z</dcterms:created>
  <dcterms:modified xsi:type="dcterms:W3CDTF">2025-11-08T06:56:51Z</dcterms:modified>
</cp:coreProperties>
</file>